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9144000" cy="5143500" type="screen16x9"/>
  <p:notesSz cx="6858000" cy="9144000"/>
  <p:embeddedFontLst>
    <p:embeddedFont>
      <p:font typeface="Proxima Nova" panose="020B0604020202020204" charset="0"/>
      <p:regular r:id="rId30"/>
      <p:bold r:id="rId31"/>
      <p:italic r:id="rId32"/>
      <p:boldItalic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Verdana" panose="020B060403050404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f2ff04c3d2b40a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ef2ff04c3d2b40a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3fba18245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3fba18245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ef2ff04c3d2b40a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ef2ff04c3d2b40a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f2ff04c3d2b40a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ef2ff04c3d2b40a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ef2ff04c3d2b40a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ef2ff04c3d2b40a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3fba18245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3fba18245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532d3dc9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532d3dc9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703d5ea4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703d5ea4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703d5ea4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703d5ea4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703d5ea4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703d5ea4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3fba1824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3fba1824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703d5ea46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703d5ea46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f0d4b4a92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f0d4b4a92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532d3dc9e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532d3dc9e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f0d4b4a92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f0d4b4a92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4532d3dc9e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4532d3dc9e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0d4b4a92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f0d4b4a92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814b758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814b758f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70413449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70413449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f2ff04c3d2b40a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ef2ff04c3d2b40a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f2ff04c3d2b40a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f2ff04c3d2b40a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3fba18245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3fba18245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f2ff04c3d2b40a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ef2ff04c3d2b40a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f2ff04c3d2b40a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ef2ff04c3d2b40a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ef2ff04c3d2b40a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ef2ff04c3d2b40a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mailto:kadlecd@fel.cvut.cz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://docs.oracle.com/javase/8/docs/api/java/util/Arrays.html#asList-T...-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docs.oracle.com/javase/8/docs/api/java/util/ArrayList.html#ArrayList--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://docs.oracle.com/javase/8/docs/api/java/lang/String.html#regionMatches-boolean-int-java.lang.String-int-int-" TargetMode="External"/><Relationship Id="rId5" Type="http://schemas.openxmlformats.org/officeDocument/2006/relationships/hyperlink" Target="http://docs.oracle.com/javase/8/docs/api/java/util/List.html#size--" TargetMode="External"/><Relationship Id="rId10" Type="http://schemas.openxmlformats.org/officeDocument/2006/relationships/hyperlink" Target="http://docs.oracle.com/javase/8/docs/api/java/lang/String.html#valueOf-boolean-" TargetMode="External"/><Relationship Id="rId4" Type="http://schemas.openxmlformats.org/officeDocument/2006/relationships/hyperlink" Target="http://docs.oracle.com/javase/8/docs/api/java/lang/String.html#concat-java.lang.String-" TargetMode="External"/><Relationship Id="rId9" Type="http://schemas.openxmlformats.org/officeDocument/2006/relationships/hyperlink" Target="http://docs.oracle.com/javase/8/docs/api/java/awt/Container.html#add-java.awt.Component-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://docs.oracle.com/javase/8/docs/api/java/util/Collections.html#sort-java.util.List-" TargetMode="External"/><Relationship Id="rId5" Type="http://schemas.openxmlformats.org/officeDocument/2006/relationships/hyperlink" Target="http://docs.oracle.com/javase/8/docs/api/java/util/Collections.html#unmodifiableList-T-" TargetMode="External"/><Relationship Id="rId4" Type="http://schemas.openxmlformats.org/officeDocument/2006/relationships/hyperlink" Target="http://docs.oracle.com/javase/8/docs/api/java/util/Collections.html#singletonList-T-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5" descr="White cloud in front of dark blue star-filled sky"/>
          <p:cNvPicPr preferRelativeResize="0"/>
          <p:nvPr/>
        </p:nvPicPr>
        <p:blipFill rotWithShape="1">
          <a:blip r:embed="rId3">
            <a:alphaModFix/>
          </a:blip>
          <a:srcRect r="1719" b="17067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/>
        </p:nvSpPr>
        <p:spPr>
          <a:xfrm>
            <a:off x="510450" y="1017900"/>
            <a:ext cx="8123100" cy="21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i="1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OMO</a:t>
            </a:r>
            <a:endParaRPr sz="3600" b="1" i="1">
              <a:solidFill>
                <a:srgbClr val="38761D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i="1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3 - Klíčové koncepty modelování systémů II</a:t>
            </a:r>
            <a:endParaRPr sz="1100">
              <a:solidFill>
                <a:srgbClr val="38761D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38761D"/>
                </a:solidFill>
              </a:rPr>
              <a:t>Abstraktní datový typ</a:t>
            </a:r>
            <a:endParaRPr sz="1100">
              <a:solidFill>
                <a:srgbClr val="38761D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38761D"/>
                </a:solidFill>
              </a:rPr>
              <a:t>Mutabilita, immutabilita</a:t>
            </a:r>
            <a:endParaRPr sz="1100">
              <a:solidFill>
                <a:srgbClr val="38761D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38761D"/>
                </a:solidFill>
              </a:rPr>
              <a:t>Zpřístupnění reprezentace</a:t>
            </a:r>
            <a:endParaRPr sz="1100">
              <a:solidFill>
                <a:srgbClr val="38761D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38761D"/>
                </a:solidFill>
              </a:rPr>
              <a:t>Nezávislost reprezentace</a:t>
            </a:r>
            <a:endParaRPr sz="1100">
              <a:solidFill>
                <a:srgbClr val="38761D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38761D"/>
                </a:solidFill>
              </a:rPr>
              <a:t>Reprezentační invarianty</a:t>
            </a:r>
            <a:endParaRPr sz="1100">
              <a:solidFill>
                <a:srgbClr val="38761D"/>
              </a:solidFill>
            </a:endParaRPr>
          </a:p>
        </p:txBody>
      </p:sp>
      <p:cxnSp>
        <p:nvCxnSpPr>
          <p:cNvPr id="106" name="Google Shape;106;p25"/>
          <p:cNvCxnSpPr/>
          <p:nvPr/>
        </p:nvCxnSpPr>
        <p:spPr>
          <a:xfrm>
            <a:off x="696875" y="4121725"/>
            <a:ext cx="6207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Google Shape;107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08" name="Google Shape;108;p25"/>
          <p:cNvSpPr txBox="1"/>
          <p:nvPr/>
        </p:nvSpPr>
        <p:spPr>
          <a:xfrm>
            <a:off x="510450" y="422116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None/>
            </a:pPr>
            <a:r>
              <a:rPr lang="cs-CZ" sz="1100" b="1" dirty="0" smtClean="0">
                <a:solidFill>
                  <a:srgbClr val="FFFFFF"/>
                </a:solidFill>
                <a:latin typeface="Proxima Nova"/>
                <a:sym typeface="Proxima Nova"/>
              </a:rPr>
              <a:t>Mgr. Radim Krupička, </a:t>
            </a:r>
            <a:r>
              <a:rPr lang="cs-CZ" sz="1100" b="1" dirty="0" err="1" smtClean="0">
                <a:solidFill>
                  <a:srgbClr val="FFFFFF"/>
                </a:solidFill>
                <a:latin typeface="Proxima Nova"/>
                <a:sym typeface="Proxima Nova"/>
              </a:rPr>
              <a:t>Ph.D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None/>
            </a:pPr>
            <a:r>
              <a:rPr lang="en" sz="1100" b="0" i="1" u="sng" strike="noStrike" cap="none" dirty="0" smtClean="0">
                <a:solidFill>
                  <a:srgbClr val="FF525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k</a:t>
            </a:r>
            <a:r>
              <a:rPr lang="cs-CZ" sz="1100" b="0" i="1" u="sng" strike="noStrike" cap="none" dirty="0" smtClean="0">
                <a:solidFill>
                  <a:srgbClr val="FF5252"/>
                </a:solidFill>
                <a:latin typeface="Proxima Nova"/>
                <a:ea typeface="Proxima Nova"/>
                <a:cs typeface="Proxima Nova"/>
                <a:sym typeface="Proxima Nova"/>
              </a:rPr>
              <a:t>rupicka@fbmi.cvut.cz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4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Klasifikace typů a operací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0" name="Google Shape;210;p34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4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4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14" name="Google Shape;214;p34"/>
          <p:cNvSpPr txBox="1"/>
          <p:nvPr/>
        </p:nvSpPr>
        <p:spPr>
          <a:xfrm>
            <a:off x="301700" y="577675"/>
            <a:ext cx="8340000" cy="19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Operace abstraktního datového typu dělíme takto: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Creators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vytvářejí nové objekty daného typu.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Creator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může vzít objekt jako argument, nikoli však objekt stejného typu jako ten, kterého vytváří.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b="1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Producers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vytvářejí nové objekty ze starých objektů daného typu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 Operace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concat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 třídě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String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je příklad produceru: vezme dva stringy a vytvoří z nich nový reprezentující jejich spojení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b="1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Observers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berou objekty abstraktního typu a vracejí objekty jiného typu. Operace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size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 třídě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List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je příkladem observeru, jelikož vrací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int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b="1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Mutators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mění objekty. Metoda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add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třídy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List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je příkladem mutátoru, protože mění list tím, že na jeho konec přidává element.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5" name="Google Shape;215;p34"/>
          <p:cNvSpPr txBox="1"/>
          <p:nvPr/>
        </p:nvSpPr>
        <p:spPr>
          <a:xfrm>
            <a:off x="380625" y="3053525"/>
            <a:ext cx="8055600" cy="15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Klasifikace typů a operací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21" name="Google Shape;221;p35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5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5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25" name="Google Shape;225;p35"/>
          <p:cNvSpPr txBox="1"/>
          <p:nvPr/>
        </p:nvSpPr>
        <p:spPr>
          <a:xfrm>
            <a:off x="301700" y="469850"/>
            <a:ext cx="8340000" cy="19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6" name="Google Shape;226;p35"/>
          <p:cNvSpPr txBox="1"/>
          <p:nvPr/>
        </p:nvSpPr>
        <p:spPr>
          <a:xfrm>
            <a:off x="300525" y="1436050"/>
            <a:ext cx="8055600" cy="16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Schématicky lze tyto různé typy zapsat následovně: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creator : t* → T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producer : T+, t* → T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observer : T+, t* → t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mutator : T+, t* → void | t | T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Kde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 sám abstraktní typ; každé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 nějaký jiný typ. 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+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značí, že se typ může v signatuře metody vyskytnout jednou nebo n-krát,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* 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 je nula nebo n-krát,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|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značí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nebo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6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Příklady pro pochopení schéma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2" name="Google Shape;232;p36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6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6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6"/>
          <p:cNvSpPr txBox="1"/>
          <p:nvPr/>
        </p:nvSpPr>
        <p:spPr>
          <a:xfrm>
            <a:off x="301700" y="565625"/>
            <a:ext cx="8520600" cy="43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Producer vezme dvě hodnoty abstraktního typu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n" u="sng">
                <a:solidFill>
                  <a:srgbClr val="337AB7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String.concat()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 u="sng">
                <a:solidFill>
                  <a:srgbClr val="337AB7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concat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: String × String → String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Observer může být bezparametrický (žádný argument typu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):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 u="sng">
                <a:solidFill>
                  <a:srgbClr val="337AB7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size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: List → int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… nebo naopak brát několik parametrů: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 u="sng">
                <a:solidFill>
                  <a:srgbClr val="337AB7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  <a:hlinkClick r:id="rId6"/>
              </a:rPr>
              <a:t>regionMatches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: String × boolean × int × String × int × int → boolean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Creator operace je často implementována jako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constructor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např </a:t>
            </a:r>
            <a:r>
              <a:rPr lang="en" u="sng">
                <a:solidFill>
                  <a:srgbClr val="337AB7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  <a:hlinkClick r:id="rId7"/>
              </a:rPr>
              <a:t>new ArrayList()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 u="sng">
                <a:solidFill>
                  <a:srgbClr val="337AB7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  <a:hlinkClick r:id="rId7"/>
              </a:rPr>
              <a:t>new ArrayList()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: () → ArrayList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může to ale být i jednoduchá statická matoda jako </a:t>
            </a:r>
            <a:r>
              <a:rPr lang="en" u="sng">
                <a:solidFill>
                  <a:srgbClr val="337AB7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  <a:hlinkClick r:id="rId8"/>
              </a:rPr>
              <a:t>Arrays.asList()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 u="sng">
                <a:solidFill>
                  <a:srgbClr val="337AB7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valueOf: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() → String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Mutators často vrací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void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ale není to ve 100%. Metoda, která vrací void musí být volána kvůli nějakému side-efektu. Např. </a:t>
            </a:r>
            <a:r>
              <a:rPr lang="en" u="sng">
                <a:solidFill>
                  <a:srgbClr val="337AB7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  <a:hlinkClick r:id="rId9"/>
              </a:rPr>
              <a:t>Component.add()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v Java UI toolkitu vrací samotný objekt, aby bylo možné metody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add()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zřetězit za sebe.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 u="sng">
                <a:solidFill>
                  <a:srgbClr val="337AB7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add: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() → Component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6" name="Google Shape;236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37" name="Google Shape;237;p36"/>
          <p:cNvSpPr txBox="1"/>
          <p:nvPr/>
        </p:nvSpPr>
        <p:spPr>
          <a:xfrm>
            <a:off x="2355525" y="3477075"/>
            <a:ext cx="6740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Pozn. Creator implementovaný jako statická metoda je často nazýván jako </a:t>
            </a:r>
            <a:r>
              <a:rPr lang="en" sz="1000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factory method</a:t>
            </a: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. Např. </a:t>
            </a:r>
            <a:r>
              <a:rPr lang="en" sz="1000" u="sng">
                <a:solidFill>
                  <a:srgbClr val="337AB7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  <a:hlinkClick r:id="rId10"/>
              </a:rPr>
              <a:t>String.valueOf</a:t>
            </a: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000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7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7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7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46" name="Google Shape;246;p37"/>
          <p:cNvSpPr txBox="1"/>
          <p:nvPr/>
        </p:nvSpPr>
        <p:spPr>
          <a:xfrm>
            <a:off x="452925" y="870900"/>
            <a:ext cx="8492700" cy="3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int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 primitivní datový typ.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int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 immutable, nemá tedy žádné mutators.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creators: čísla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0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1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2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…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producers: arithmetické operátory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+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*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/</a:t>
            </a:r>
            <a:endParaRPr>
              <a:solidFill>
                <a:srgbClr val="333333"/>
              </a:solidFill>
              <a:highlight>
                <a:srgbClr val="F5F5F5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observers: porovnávací operátory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==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!=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&lt;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&gt;</a:t>
            </a:r>
            <a:endParaRPr>
              <a:solidFill>
                <a:srgbClr val="333333"/>
              </a:solidFill>
              <a:highlight>
                <a:srgbClr val="F5F5F5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mutators: nemá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List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 typ pro reprezentaci listu.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List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 mutable.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List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je také interface, což znamená, že ho implementují ostatní třídy, např.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ArrayList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LinkedList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creators: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ArrayList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LinkedList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konstruktory, </a:t>
            </a:r>
            <a:r>
              <a:rPr lang="en" u="sng">
                <a:solidFill>
                  <a:srgbClr val="337AB7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Collections.singletonList</a:t>
            </a:r>
            <a:endParaRPr u="sng">
              <a:solidFill>
                <a:srgbClr val="337AB7"/>
              </a:solidFill>
              <a:highlight>
                <a:srgbClr val="F5F5F5"/>
              </a:highlight>
              <a:latin typeface="Proxima Nova"/>
              <a:ea typeface="Proxima Nova"/>
              <a:cs typeface="Proxima Nova"/>
              <a:sym typeface="Proxima Nova"/>
              <a:hlinkClick r:id="rId4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producers: </a:t>
            </a:r>
            <a:r>
              <a:rPr lang="en" u="sng">
                <a:solidFill>
                  <a:srgbClr val="337AB7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Collections.unmodifiableList</a:t>
            </a:r>
            <a:endParaRPr u="sng">
              <a:solidFill>
                <a:srgbClr val="337AB7"/>
              </a:solidFill>
              <a:highlight>
                <a:srgbClr val="F5F5F5"/>
              </a:highlight>
              <a:latin typeface="Proxima Nova"/>
              <a:ea typeface="Proxima Nova"/>
              <a:cs typeface="Proxima Nova"/>
              <a:sym typeface="Proxima Nova"/>
              <a:hlinkClick r:id="rId5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observers: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size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get</a:t>
            </a:r>
            <a:endParaRPr>
              <a:solidFill>
                <a:srgbClr val="333333"/>
              </a:solidFill>
              <a:highlight>
                <a:srgbClr val="F5F5F5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mutators: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add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remove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addAll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u="sng">
                <a:solidFill>
                  <a:srgbClr val="337AB7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  <a:hlinkClick r:id="rId6"/>
              </a:rPr>
              <a:t>Collections.sort</a:t>
            </a:r>
            <a:endParaRPr u="sng">
              <a:solidFill>
                <a:srgbClr val="337AB7"/>
              </a:solidFill>
              <a:highlight>
                <a:srgbClr val="F5F5F5"/>
              </a:highlight>
              <a:latin typeface="Proxima Nova"/>
              <a:ea typeface="Proxima Nova"/>
              <a:cs typeface="Proxima Nova"/>
              <a:sym typeface="Proxima Nova"/>
              <a:hlinkClick r:id="rId6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String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 typ pro reprezentaci řetězce.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String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 immutable.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creators: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String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konstruktory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producers: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concat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substring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toUpperCase</a:t>
            </a:r>
            <a:endParaRPr>
              <a:solidFill>
                <a:srgbClr val="333333"/>
              </a:solidFill>
              <a:highlight>
                <a:srgbClr val="F5F5F5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observers: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length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charAt</a:t>
            </a:r>
            <a:endParaRPr>
              <a:solidFill>
                <a:srgbClr val="333333"/>
              </a:solidFill>
              <a:highlight>
                <a:srgbClr val="F5F5F5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mutators: nemá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8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Jak navrhovat ADT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2" name="Google Shape;252;p38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8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8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56" name="Google Shape;256;p38"/>
          <p:cNvSpPr txBox="1"/>
          <p:nvPr/>
        </p:nvSpPr>
        <p:spPr>
          <a:xfrm>
            <a:off x="385550" y="611225"/>
            <a:ext cx="8445600" cy="40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Je lepší mít </a:t>
            </a: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minimální množinu jednoduchých operací, které lze dobře kombinovat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, než spoustu složitých operací.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Každá operace by měla mít </a:t>
            </a: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přesně vymezený účel fungující bez výjimek ve 100 % use casů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. NE v 99%. Např. operace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sum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nemá být definována v třídě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List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protože ačkoliv funguje pro seznam integers, tak nedává smysl pro stringy.  Úplně stejně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sum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nedává smysl pro vnořený list.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Dobrým </a:t>
            </a: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testem pro ověřením, že typ poskytuje dostatečné metody, je zkusit postupně získat všechny vlastnosti typu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 Pokud je to jednoduché, tak je typ navržen dobře. Např. metoda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size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není nezbytně nutná - velikost mohu zjistit i iterováním přes celý list, nicméně je to extrémně neefektivní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Dobrým </a:t>
            </a: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testem pro ověření, že typ neposkytuje nadbytek operací, je zkusit postupně metody odebírat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 zkoušet jestli mohu rozumně získat vlastnosti objektu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Typ by měl být buď generický: seznam, množina, graf atd. nebo doménově specifický: mapa ulic, databáze zákazníků, telefonní seznam. </a:t>
            </a: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Neměl by kombinovat generické a doménově specifické vlastnosti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 Např. typ Balíček karet by neměl mít metodu </a:t>
            </a:r>
            <a:r>
              <a:rPr lang="en">
                <a:solidFill>
                  <a:srgbClr val="333333"/>
                </a:solidFill>
                <a:highlight>
                  <a:srgbClr val="EFEFEF"/>
                </a:highlight>
                <a:latin typeface="Proxima Nova"/>
                <a:ea typeface="Proxima Nova"/>
                <a:cs typeface="Proxima Nova"/>
                <a:sym typeface="Proxima Nova"/>
              </a:rPr>
              <a:t>add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která umožňuje přidávat libovolné typy jiné než karty. Naopak generický list by neměl mít metodu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dealCards.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Invarianty 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2" name="Google Shape;262;p39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9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9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66" name="Google Shape;266;p39"/>
          <p:cNvSpPr txBox="1"/>
          <p:nvPr/>
        </p:nvSpPr>
        <p:spPr>
          <a:xfrm>
            <a:off x="300525" y="631325"/>
            <a:ext cx="8749200" cy="18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Invarianta je vlastnost, která je splněna pro jakýkoliv runtime stav programu ve všech jeho stabilních stavech a nezávisí na chování klienta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42729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Pozn. Invariance by měla být zaručena pro volání public metod. Tedy mohou existovat mezistavy, kdy je invariance porušena.</a:t>
            </a:r>
            <a:endParaRPr>
              <a:solidFill>
                <a:srgbClr val="333333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i="1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Příklady:</a:t>
            </a:r>
            <a:endParaRPr i="1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Immutabilita -  jakmile je immutable objekt vytvořen, tak si drží tu samou hodnotu. Je pak výrazně jednodušší pracovat s kódem jestliže máme garantovanou tuto vlastnost.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242729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Binary search tree může mít invariantu, že pro všechny nody platí, že klíč levého potomka je menší než klíč samotného nodu. Správně implementovaná insert funkce tuto invariantu drží.</a:t>
            </a:r>
            <a:endParaRPr>
              <a:solidFill>
                <a:srgbClr val="242729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729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242729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Java </a:t>
            </a:r>
            <a:r>
              <a:rPr lang="en" i="1">
                <a:solidFill>
                  <a:srgbClr val="242729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List </a:t>
            </a:r>
            <a:r>
              <a:rPr lang="en">
                <a:solidFill>
                  <a:srgbClr val="242729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za každé situace drží pořadí prvků</a:t>
            </a:r>
            <a:endParaRPr>
              <a:solidFill>
                <a:srgbClr val="242729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Invarianty - kontrola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72" name="Google Shape;272;p40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40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0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76" name="Google Shape;276;p40"/>
          <p:cNvSpPr txBox="1"/>
          <p:nvPr/>
        </p:nvSpPr>
        <p:spPr>
          <a:xfrm>
            <a:off x="3720850" y="1833963"/>
            <a:ext cx="5205300" cy="1470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Child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checkRep()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 b="1">
              <a:solidFill>
                <a:srgbClr val="000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 	assert (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0 &lt;=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age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&lt; 18);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assert (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birthdayge + age == todays_date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assert (</a:t>
            </a:r>
            <a:r>
              <a:rPr lang="en" sz="1200" b="1">
                <a:latin typeface="Consolas"/>
                <a:ea typeface="Consolas"/>
                <a:cs typeface="Consolas"/>
                <a:sym typeface="Consolas"/>
              </a:rPr>
              <a:t>isLegalSSN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0 &lt;=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agsocial_security_number</a:t>
            </a:r>
            <a:r>
              <a:rPr lang="en" sz="120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))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b="1">
              <a:solidFill>
                <a:srgbClr val="00008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7" name="Google Shape;277;p40"/>
          <p:cNvSpPr txBox="1"/>
          <p:nvPr/>
        </p:nvSpPr>
        <p:spPr>
          <a:xfrm>
            <a:off x="211400" y="801875"/>
            <a:ext cx="3547800" cy="1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42729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Řešíme:</a:t>
            </a:r>
            <a:endParaRPr>
              <a:solidFill>
                <a:srgbClr val="242729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42729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242729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zadokumentováním</a:t>
            </a:r>
            <a:endParaRPr>
              <a:solidFill>
                <a:srgbClr val="242729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729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242729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kontrolou v rámci volané metody</a:t>
            </a:r>
            <a:endParaRPr>
              <a:solidFill>
                <a:srgbClr val="242729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729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242729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speciální metodou, kterou voláme explicitně ve chvíli, kdy potřebujeme provést kontrolu </a:t>
            </a:r>
            <a:r>
              <a:rPr lang="en" i="1">
                <a:solidFill>
                  <a:srgbClr val="242729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checkRep()</a:t>
            </a:r>
            <a:endParaRPr i="1"/>
          </a:p>
        </p:txBody>
      </p:sp>
      <p:sp>
        <p:nvSpPr>
          <p:cNvPr id="278" name="Google Shape;278;p40"/>
          <p:cNvSpPr txBox="1"/>
          <p:nvPr/>
        </p:nvSpPr>
        <p:spPr>
          <a:xfrm>
            <a:off x="3688600" y="516425"/>
            <a:ext cx="5269800" cy="11568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Account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// Rep invariant is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// name != null &amp;&amp; balance ≥ 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   public void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tranfersMoney(int dstAccount, float amount)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>
              <a:highlight>
                <a:srgbClr val="FFFFE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...   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200" b="1">
              <a:solidFill>
                <a:srgbClr val="00008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9" name="Google Shape;279;p40"/>
          <p:cNvSpPr txBox="1"/>
          <p:nvPr/>
        </p:nvSpPr>
        <p:spPr>
          <a:xfrm>
            <a:off x="405550" y="3464725"/>
            <a:ext cx="8520600" cy="15264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Account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   public void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tranfersMoney(int dstAccount, float amount)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// using Java assert syntax</a:t>
            </a:r>
            <a:br>
              <a:rPr lang="en" sz="12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balance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≥ 0 : "balance should be ≥ 0";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// using junit.framework.Assert (you don't have to be writing a unit test to use this class)</a:t>
            </a:r>
            <a:br>
              <a:rPr lang="en" sz="12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Assert.assertTrue ("balance should be ≥ 0",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balance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≥ 0);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1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ADT - immutable invarianty 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85" name="Google Shape;285;p41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1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1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89" name="Google Shape;289;p41"/>
          <p:cNvSpPr txBox="1"/>
          <p:nvPr/>
        </p:nvSpPr>
        <p:spPr>
          <a:xfrm>
            <a:off x="197400" y="683400"/>
            <a:ext cx="874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Správný ADT zachovává své invarianty, dokonce je za to odpovědný. Důležitou invariantou vybraných ADT je immutabilita.</a:t>
            </a:r>
            <a:endParaRPr>
              <a:solidFill>
                <a:srgbClr val="222222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0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600"/>
              </a:spcAft>
              <a:buNone/>
            </a:pP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290" name="Google Shape;290;p41"/>
          <p:cNvSpPr txBox="1"/>
          <p:nvPr/>
        </p:nvSpPr>
        <p:spPr>
          <a:xfrm>
            <a:off x="304800" y="1532200"/>
            <a:ext cx="5496600" cy="2490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Tweet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author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text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Date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timestamp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Tweet(String author, String text, Date timestamp)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author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= author;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text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= text;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timestamp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= timestamp;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1" name="Google Shape;291;p41"/>
          <p:cNvSpPr txBox="1"/>
          <p:nvPr/>
        </p:nvSpPr>
        <p:spPr>
          <a:xfrm>
            <a:off x="5946600" y="1532200"/>
            <a:ext cx="30000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Jak zajistíme, že jednotlivé tweety jsou immutable?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2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ADT - immutable invarianty 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97" name="Google Shape;297;p42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2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2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301" name="Google Shape;301;p42"/>
          <p:cNvSpPr txBox="1"/>
          <p:nvPr/>
        </p:nvSpPr>
        <p:spPr>
          <a:xfrm>
            <a:off x="148125" y="491125"/>
            <a:ext cx="8995800" cy="11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Prvním problémem je, že objekty mohou přímo modifikovat proměnné třídy, jedná se o tzv. </a:t>
            </a:r>
            <a:r>
              <a:rPr lang="en" b="1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Representation exposure 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(vystavení reprezentace). To kromě toho, že ohrožuje invarianty, tak ohrožuje i </a:t>
            </a:r>
            <a:r>
              <a:rPr lang="en" b="1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Representation independence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(nezávislost na reprezentaci).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302" name="Google Shape;302;p42"/>
          <p:cNvSpPr txBox="1"/>
          <p:nvPr/>
        </p:nvSpPr>
        <p:spPr>
          <a:xfrm>
            <a:off x="304800" y="2005650"/>
            <a:ext cx="5367000" cy="29865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Tweet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private final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 </a:t>
            </a:r>
            <a:r>
              <a:rPr lang="en" sz="120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author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private final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 </a:t>
            </a:r>
            <a:r>
              <a:rPr lang="en" sz="120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text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private final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Date </a:t>
            </a:r>
            <a:r>
              <a:rPr lang="en" sz="120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timestamp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Tweet(String author, String text, Date timestamp)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20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author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= author;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20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text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= text;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20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timestamp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= timestamp;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 getAuthor()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author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;}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 getText()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text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 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Date getTimestamp()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timestamp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 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b="1">
              <a:solidFill>
                <a:srgbClr val="00008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3" name="Google Shape;303;p42"/>
          <p:cNvSpPr txBox="1"/>
          <p:nvPr/>
        </p:nvSpPr>
        <p:spPr>
          <a:xfrm>
            <a:off x="5930650" y="2602725"/>
            <a:ext cx="3039900" cy="9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[2]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Modifikátor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final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zajistí, že ani implementátor třídy nemůže upravovat stav objektu.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0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600"/>
              </a:spcAft>
              <a:buNone/>
            </a:pP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304" name="Google Shape;304;p42"/>
          <p:cNvSpPr txBox="1"/>
          <p:nvPr/>
        </p:nvSpPr>
        <p:spPr>
          <a:xfrm>
            <a:off x="152400" y="1444925"/>
            <a:ext cx="6339000" cy="7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800" b="1">
                <a:solidFill>
                  <a:srgbClr val="FF000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[1] </a:t>
            </a:r>
            <a:r>
              <a:rPr lang="en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Prvním krokem je tedy schování proměnných za </a:t>
            </a:r>
            <a:r>
              <a:rPr lang="en" i="1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getter/setter</a:t>
            </a:r>
            <a:r>
              <a:rPr lang="en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 operace.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3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ADT - immutable invarianty 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10" name="Google Shape;310;p43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3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3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314" name="Google Shape;314;p43"/>
          <p:cNvSpPr txBox="1"/>
          <p:nvPr/>
        </p:nvSpPr>
        <p:spPr>
          <a:xfrm>
            <a:off x="211400" y="679700"/>
            <a:ext cx="8520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Tím to ale nekončí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 Vývojář napíše následující kód: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315" name="Google Shape;315;p43"/>
          <p:cNvSpPr txBox="1"/>
          <p:nvPr/>
        </p:nvSpPr>
        <p:spPr>
          <a:xfrm>
            <a:off x="304800" y="1132225"/>
            <a:ext cx="4891800" cy="1229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88900" marR="88900" lvl="0" indent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200">
                <a:solidFill>
                  <a:srgbClr val="3F5FBF"/>
                </a:solidFill>
                <a:latin typeface="Consolas"/>
                <a:ea typeface="Consolas"/>
                <a:cs typeface="Consolas"/>
                <a:sym typeface="Consolas"/>
              </a:rPr>
              <a:t>/** </a:t>
            </a:r>
            <a:r>
              <a:rPr lang="en" sz="1200">
                <a:solidFill>
                  <a:srgbClr val="7F9FBF"/>
                </a:solidFill>
                <a:latin typeface="Consolas"/>
                <a:ea typeface="Consolas"/>
                <a:cs typeface="Consolas"/>
                <a:sym typeface="Consolas"/>
              </a:rPr>
              <a:t>@return</a:t>
            </a:r>
            <a:r>
              <a:rPr lang="en" sz="1200">
                <a:solidFill>
                  <a:srgbClr val="3F5FBF"/>
                </a:solidFill>
                <a:latin typeface="Consolas"/>
                <a:ea typeface="Consolas"/>
                <a:cs typeface="Consolas"/>
                <a:sym typeface="Consolas"/>
              </a:rPr>
              <a:t> a tweet that retweets t, one hour later*/</a:t>
            </a: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Tweet retweetLater(Tweet t) {</a:t>
            </a:r>
            <a:b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Date d = t.getTimestamp();</a:t>
            </a:r>
            <a:b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d.setHours(d.getHours()+1);</a:t>
            </a:r>
            <a:b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Tweet(</a:t>
            </a:r>
            <a:r>
              <a:rPr lang="en" sz="1200">
                <a:solidFill>
                  <a:srgbClr val="2900FF"/>
                </a:solidFill>
                <a:latin typeface="Consolas"/>
                <a:ea typeface="Consolas"/>
                <a:cs typeface="Consolas"/>
                <a:sym typeface="Consolas"/>
              </a:rPr>
              <a:t>"rbmllr"</a:t>
            </a: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, t.getText(), d);</a:t>
            </a:r>
            <a:b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0008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16" name="Google Shape;31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3700" y="365250"/>
            <a:ext cx="3232075" cy="1942653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43"/>
          <p:cNvSpPr txBox="1"/>
          <p:nvPr/>
        </p:nvSpPr>
        <p:spPr>
          <a:xfrm>
            <a:off x="300525" y="3184000"/>
            <a:ext cx="66150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Čímž jsme z objektu tweet vrátili mutable objekt, který je pak modifikován ve vnějším kódu.  To můžeme vyřešit jednoduchým patchem, tzv. </a:t>
            </a:r>
            <a:r>
              <a:rPr lang="en" b="1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defensive copying</a:t>
            </a: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b="1"/>
          </a:p>
        </p:txBody>
      </p:sp>
      <p:sp>
        <p:nvSpPr>
          <p:cNvPr id="318" name="Google Shape;318;p43"/>
          <p:cNvSpPr txBox="1"/>
          <p:nvPr/>
        </p:nvSpPr>
        <p:spPr>
          <a:xfrm>
            <a:off x="304800" y="3799225"/>
            <a:ext cx="4891800" cy="864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88900" marR="88900" lvl="0" indent="0" algn="l" rtl="0">
              <a:lnSpc>
                <a:spcPct val="142857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2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Date getTimestamp() {</a:t>
            </a:r>
            <a:b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Date(timestamp.getTime());</a:t>
            </a:r>
            <a:b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3F5FB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"/>
          <p:cNvSpPr txBox="1">
            <a:spLocks noGrp="1"/>
          </p:cNvSpPr>
          <p:nvPr>
            <p:ph type="title"/>
          </p:nvPr>
        </p:nvSpPr>
        <p:spPr>
          <a:xfrm>
            <a:off x="175650" y="75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Vlastnosti komplexních systémů</a:t>
            </a:r>
            <a:endParaRPr sz="2400"/>
          </a:p>
        </p:txBody>
      </p:sp>
      <p:sp>
        <p:nvSpPr>
          <p:cNvPr id="115" name="Google Shape;115;p26"/>
          <p:cNvSpPr txBox="1">
            <a:spLocks noGrp="1"/>
          </p:cNvSpPr>
          <p:nvPr>
            <p:ph type="body" idx="1"/>
          </p:nvPr>
        </p:nvSpPr>
        <p:spPr>
          <a:xfrm>
            <a:off x="175650" y="507150"/>
            <a:ext cx="8792700" cy="4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Komplexní systémy mají následující vlastnosti: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000000"/>
                </a:solidFill>
              </a:rPr>
              <a:t>Hierarchická struktura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Architektura komplexního systému je funkcí jeho komponent a hierarchického vztahu mezi nimi. </a:t>
            </a:r>
            <a:r>
              <a:rPr lang="en" sz="1400" b="1" i="1">
                <a:solidFill>
                  <a:srgbClr val="000000"/>
                </a:solidFill>
              </a:rPr>
              <a:t>Téměř dekomponovatelný systém</a:t>
            </a:r>
            <a:r>
              <a:rPr lang="en" sz="1400" i="1">
                <a:solidFill>
                  <a:srgbClr val="000000"/>
                </a:solidFill>
              </a:rPr>
              <a:t> = </a:t>
            </a:r>
            <a:r>
              <a:rPr lang="en" sz="1400">
                <a:solidFill>
                  <a:srgbClr val="000000"/>
                </a:solidFill>
              </a:rPr>
              <a:t>mezi jeho komponentami jsou vazby, které jsou slabé, ale nezanedbatelné.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000000"/>
                </a:solidFill>
              </a:rPr>
              <a:t>Separation of concerns</a:t>
            </a:r>
            <a:endParaRPr sz="14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Spolu související části a vlastnosti jsou drženy spolu a odděleny od ostatních. Zjednodušeně řečeno nemícháme jablka a hrušky.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000000"/>
                </a:solidFill>
              </a:rPr>
              <a:t>Common patterns</a:t>
            </a:r>
            <a:endParaRPr sz="14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Hierarchické systémy jsou obvykle sestavené z omezeného množství typů komponent, které se opakují v různých kombinacích a uspořádáních. Tyto systémy obsahují opakující se patterny ve kterých se přepoužívají komponenty omezeného množství typů.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000000"/>
                </a:solidFill>
              </a:rPr>
              <a:t>Stabilní přechodové formy</a:t>
            </a:r>
            <a:endParaRPr sz="14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Komplexní systém, který funguje byl téměř jistě odvozen z jednoduššího systému, který funguje. Komplexní systém navržený od nuly zpravidla nefunguje a nelze ho ani rozfungovat patchováním.</a:t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116" name="Google Shape;1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4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ADT - immutable invarianty  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24" name="Google Shape;324;p44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44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4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328" name="Google Shape;328;p44"/>
          <p:cNvSpPr txBox="1"/>
          <p:nvPr/>
        </p:nvSpPr>
        <p:spPr>
          <a:xfrm>
            <a:off x="211400" y="491125"/>
            <a:ext cx="8520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Vývojář ale může napsat i takovýto kód:</a:t>
            </a: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329" name="Google Shape;329;p44"/>
          <p:cNvSpPr txBox="1"/>
          <p:nvPr/>
        </p:nvSpPr>
        <p:spPr>
          <a:xfrm>
            <a:off x="300525" y="793400"/>
            <a:ext cx="5452800" cy="1773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/** </a:t>
            </a:r>
            <a:r>
              <a:rPr lang="en" sz="1200" b="1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@return </a:t>
            </a: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a list of 24 inspiring tweets, one per hour*/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static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List&lt;</a:t>
            </a:r>
            <a:r>
              <a:rPr lang="en" sz="120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Tweet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 tweetEveryHourToday ()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List&lt;</a:t>
            </a:r>
            <a:r>
              <a:rPr lang="en" sz="120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Tweet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 list =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new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ArrayList&lt;</a:t>
            </a:r>
            <a:r>
              <a:rPr lang="en" sz="120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Tweet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&gt;();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Date date =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new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Date();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 = </a:t>
            </a:r>
            <a:r>
              <a:rPr lang="en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 i &lt; </a:t>
            </a:r>
            <a:r>
              <a:rPr lang="en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 i++)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date.setHours(i);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list.add(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new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Tweet(</a:t>
            </a:r>
            <a:r>
              <a:rPr lang="en" sz="1200" b="1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"John"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 b="1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"You made it!"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, date));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list;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0" name="Google Shape;330;p44"/>
          <p:cNvSpPr txBox="1"/>
          <p:nvPr/>
        </p:nvSpPr>
        <p:spPr>
          <a:xfrm>
            <a:off x="300525" y="2507900"/>
            <a:ext cx="66150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Čímž nám všechny instance tweetu odkazují na ten samý date objekt. </a:t>
            </a:r>
            <a:endParaRPr/>
          </a:p>
        </p:txBody>
      </p:sp>
      <p:pic>
        <p:nvPicPr>
          <p:cNvPr id="331" name="Google Shape;33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3650" y="110700"/>
            <a:ext cx="2870100" cy="2551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4"/>
          <p:cNvSpPr txBox="1"/>
          <p:nvPr/>
        </p:nvSpPr>
        <p:spPr>
          <a:xfrm>
            <a:off x="344725" y="2849050"/>
            <a:ext cx="5452800" cy="928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Tweet(String author, String text, Date timestamp)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.author = author;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.text = text;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.timestamp =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new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Date(timestamp.getTime());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7F005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3" name="Google Shape;333;p44"/>
          <p:cNvSpPr txBox="1"/>
          <p:nvPr/>
        </p:nvSpPr>
        <p:spPr>
          <a:xfrm>
            <a:off x="344725" y="3999825"/>
            <a:ext cx="8238600" cy="991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/**Make a Tweet.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* </a:t>
            </a:r>
            <a:r>
              <a:rPr lang="en" sz="1200" b="1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@param </a:t>
            </a:r>
            <a:r>
              <a:rPr lang="en" sz="1200" b="1" i="1">
                <a:solidFill>
                  <a:srgbClr val="3D3D3D"/>
                </a:solidFill>
                <a:latin typeface="Consolas"/>
                <a:ea typeface="Consolas"/>
                <a:cs typeface="Consolas"/>
                <a:sym typeface="Consolas"/>
              </a:rPr>
              <a:t>author    </a:t>
            </a: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Twitter user who wrote the tweet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* </a:t>
            </a:r>
            <a:r>
              <a:rPr lang="en" sz="1200" b="1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@param </a:t>
            </a:r>
            <a:r>
              <a:rPr lang="en" sz="1200" b="1" i="1">
                <a:solidFill>
                  <a:srgbClr val="3D3D3D"/>
                </a:solidFill>
                <a:latin typeface="Consolas"/>
                <a:ea typeface="Consolas"/>
                <a:cs typeface="Consolas"/>
                <a:sym typeface="Consolas"/>
              </a:rPr>
              <a:t>text      </a:t>
            </a: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text of the tweet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* </a:t>
            </a:r>
            <a:r>
              <a:rPr lang="en" sz="1200" b="1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@param </a:t>
            </a:r>
            <a:r>
              <a:rPr lang="en" sz="1200" b="1" i="1">
                <a:solidFill>
                  <a:srgbClr val="3D3D3D"/>
                </a:solidFill>
                <a:latin typeface="Consolas"/>
                <a:ea typeface="Consolas"/>
                <a:cs typeface="Consolas"/>
                <a:sym typeface="Consolas"/>
              </a:rPr>
              <a:t>timestamp </a:t>
            </a: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date/time when the tweet. Caller must never mutate this Date object again! */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Tweet(String author, String text, Date timestamp) {</a:t>
            </a:r>
            <a:endParaRPr sz="1200" b="1">
              <a:solidFill>
                <a:srgbClr val="00008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4" name="Google Shape;334;p44"/>
          <p:cNvSpPr txBox="1"/>
          <p:nvPr/>
        </p:nvSpPr>
        <p:spPr>
          <a:xfrm>
            <a:off x="5943750" y="2957000"/>
            <a:ext cx="3000000" cy="8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Problém fixujeme kopií objektu Date v konstruktoru.</a:t>
            </a:r>
            <a:endParaRPr/>
          </a:p>
        </p:txBody>
      </p:sp>
      <p:sp>
        <p:nvSpPr>
          <p:cNvPr id="335" name="Google Shape;335;p44"/>
          <p:cNvSpPr txBox="1"/>
          <p:nvPr/>
        </p:nvSpPr>
        <p:spPr>
          <a:xfrm>
            <a:off x="300525" y="3777250"/>
            <a:ext cx="8720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Pokud selže úplně vše nebo nechceme dělat kopie objektů, tak je nutné to zapsat alespoň ve specifikaci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5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ADT - Rep(rezentační) invarianty  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41" name="Google Shape;341;p45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5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45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345" name="Google Shape;345;p45"/>
          <p:cNvSpPr txBox="1"/>
          <p:nvPr/>
        </p:nvSpPr>
        <p:spPr>
          <a:xfrm>
            <a:off x="211400" y="683400"/>
            <a:ext cx="7896300" cy="21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Na ADT je možné se dívat jako na vztah dvou prostorů hodnot. Prostor abstraktních hodnot </a:t>
            </a:r>
            <a:r>
              <a:rPr lang="en" b="1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A</a:t>
            </a:r>
            <a:r>
              <a:rPr lang="en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 a prostor reprezentací </a:t>
            </a:r>
            <a:r>
              <a:rPr lang="en" b="1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R</a:t>
            </a:r>
            <a:r>
              <a:rPr lang="en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 Abstraktní prostor využíváme, protože to je právě to, co by měl ADT implementovat a vystavit.</a:t>
            </a:r>
            <a:endParaRPr>
              <a:solidFill>
                <a:srgbClr val="222222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Definujeme dva základní termíny: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Astraktní funkce </a:t>
            </a:r>
            <a:r>
              <a:rPr lang="en" i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surjektivní mapování hodnoty z R do hodnot v A (abstraktních hodnot které reprezentují) - surjekce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190500" marR="190500" lvl="0" indent="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AF : R → A</a:t>
            </a:r>
            <a:endParaRPr b="1" i="1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1905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Pozn. Surjekce = </a:t>
            </a:r>
            <a:r>
              <a:rPr lang="en" i="1">
                <a:solidFill>
                  <a:srgbClr val="222222"/>
                </a:solidFill>
                <a:latin typeface="Proxima Nova"/>
                <a:ea typeface="Proxima Nova"/>
                <a:cs typeface="Proxima Nova"/>
                <a:sym typeface="Proxima Nova"/>
              </a:rPr>
              <a:t>zobrazení na, druh zobrazení mezi množinami, které zobrazuje na celou cílovou množinu. Každý prvek cílové množiny má tedy alespoň jeden vzor.</a:t>
            </a:r>
            <a:endParaRPr i="1">
              <a:solidFill>
                <a:srgbClr val="22222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1905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Rep invarianty</a:t>
            </a:r>
            <a:r>
              <a:rPr lang="en" i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 - </a:t>
            </a: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mapuje hodnoty z R na boolean (vlastnosti, které se drží a které ne)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RI : R → boolean</a:t>
            </a:r>
            <a:endParaRPr b="1" i="1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600"/>
              </a:spcAft>
              <a:buNone/>
            </a:pPr>
            <a:endParaRPr sz="1200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46" name="Google Shape;34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2175" y="2714650"/>
            <a:ext cx="1416675" cy="141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46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46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46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355" name="Google Shape;355;p46"/>
          <p:cNvSpPr txBox="1"/>
          <p:nvPr/>
        </p:nvSpPr>
        <p:spPr>
          <a:xfrm>
            <a:off x="7631100" y="2767975"/>
            <a:ext cx="2902200" cy="12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080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highlight>
                <a:srgbClr val="FFFFFF"/>
              </a:highlight>
            </a:endParaRPr>
          </a:p>
        </p:txBody>
      </p:sp>
      <p:sp>
        <p:nvSpPr>
          <p:cNvPr id="356" name="Google Shape;356;p46"/>
          <p:cNvSpPr txBox="1"/>
          <p:nvPr/>
        </p:nvSpPr>
        <p:spPr>
          <a:xfrm>
            <a:off x="304800" y="760525"/>
            <a:ext cx="3417600" cy="11088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Complex {</a:t>
            </a:r>
            <a:br>
              <a:rPr lang="en" sz="12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private double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real;</a:t>
            </a:r>
            <a:br>
              <a:rPr lang="en" sz="12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private double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imag;</a:t>
            </a:r>
            <a:r>
              <a:rPr lang="en" sz="1100">
                <a:latin typeface="Verdana"/>
                <a:ea typeface="Verdana"/>
                <a:cs typeface="Verdana"/>
                <a:sym typeface="Verdana"/>
              </a:rPr>
              <a:t/>
            </a:r>
            <a:br>
              <a:rPr lang="en" sz="1100">
                <a:latin typeface="Verdana"/>
                <a:ea typeface="Verdana"/>
                <a:cs typeface="Verdana"/>
                <a:sym typeface="Verdana"/>
              </a:rPr>
            </a:br>
            <a:r>
              <a:rPr lang="en" sz="1100">
                <a:latin typeface="Verdana"/>
                <a:ea typeface="Verdana"/>
                <a:cs typeface="Verdana"/>
                <a:sym typeface="Verdana"/>
              </a:rPr>
              <a:t>  // The abstraction function is</a:t>
            </a:r>
            <a:br>
              <a:rPr lang="en" sz="1100">
                <a:latin typeface="Verdana"/>
                <a:ea typeface="Verdana"/>
                <a:cs typeface="Verdana"/>
                <a:sym typeface="Verdana"/>
              </a:rPr>
            </a:br>
            <a:r>
              <a:rPr lang="en" sz="1100">
                <a:latin typeface="Verdana"/>
                <a:ea typeface="Verdana"/>
                <a:cs typeface="Verdana"/>
                <a:sym typeface="Verdana"/>
              </a:rPr>
              <a:t>  //    real + i * imag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" sz="12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7" name="Google Shape;357;p46"/>
          <p:cNvSpPr txBox="1"/>
          <p:nvPr/>
        </p:nvSpPr>
        <p:spPr>
          <a:xfrm>
            <a:off x="211400" y="218625"/>
            <a:ext cx="8035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Příklad:</a:t>
            </a: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Komplexní čísla - prostor reprezentací </a:t>
            </a:r>
            <a:r>
              <a:rPr lang="en" i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</a:t>
            </a: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je množina objektů třídy Complex a abstraktní prostor </a:t>
            </a:r>
            <a:r>
              <a:rPr lang="en" i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</a:t>
            </a: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je množina komplexních čísel.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8" name="Google Shape;358;p46"/>
          <p:cNvSpPr txBox="1"/>
          <p:nvPr/>
        </p:nvSpPr>
        <p:spPr>
          <a:xfrm>
            <a:off x="304800" y="2644050"/>
            <a:ext cx="5813700" cy="22164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Line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private Point start;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private double length;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private double angle;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// Abstraction function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is</a:t>
            </a:r>
            <a:endParaRPr sz="1200" b="1">
              <a:solidFill>
                <a:srgbClr val="000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//    AF(r) = line l such that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//       l.start = r.start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//       l.end.x = r.start.x + r.length * cos(r.angle)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//       l.end.y = r.start.y + r.length * sin(r.angle)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...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9" name="Google Shape;359;p46"/>
          <p:cNvSpPr txBox="1"/>
          <p:nvPr/>
        </p:nvSpPr>
        <p:spPr>
          <a:xfrm>
            <a:off x="304800" y="2250775"/>
            <a:ext cx="8035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Příklad:</a:t>
            </a: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Orientovaná úsečka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47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7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7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368" name="Google Shape;368;p47"/>
          <p:cNvSpPr txBox="1"/>
          <p:nvPr/>
        </p:nvSpPr>
        <p:spPr>
          <a:xfrm>
            <a:off x="211400" y="232925"/>
            <a:ext cx="8520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sz="12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9" name="Google Shape;369;p47"/>
          <p:cNvSpPr txBox="1"/>
          <p:nvPr/>
        </p:nvSpPr>
        <p:spPr>
          <a:xfrm>
            <a:off x="304800" y="818800"/>
            <a:ext cx="4706100" cy="954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CharSet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 </a:t>
            </a:r>
            <a:r>
              <a:rPr lang="en" sz="1200" b="1">
                <a:solidFill>
                  <a:srgbClr val="660E7A"/>
                </a:solidFill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...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0" name="Google Shape;370;p47"/>
          <p:cNvSpPr txBox="1"/>
          <p:nvPr/>
        </p:nvSpPr>
        <p:spPr>
          <a:xfrm>
            <a:off x="211400" y="2073425"/>
            <a:ext cx="6161100" cy="26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Pak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obsahuje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Stringy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a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je matematická reprezentace množiny znaků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Každá hodnota z A je mapovaná na nějakou hodnotu z R. Ve finále musíme být schopni vytvářet a manipulovat s veškerými možnými hodnotami A a zároveň být schopni je reprezentovat.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Některé abstraktní hodnoty jsou mapované na více reprezentačních hodnot.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Např. Je více možných způsobů jak reprezentovat nesetříděnou množinu znaků jako String.</a:t>
            </a:r>
            <a:endParaRPr i="1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Ne všechny rep hodnoty jsou mapované.  Pokud string nemá duplicity, tak to např. umožňuje ukončit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remove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metodu po nalezení první instance, protože další neexistuje.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1" name="Google Shape;371;p47"/>
          <p:cNvSpPr txBox="1"/>
          <p:nvPr/>
        </p:nvSpPr>
        <p:spPr>
          <a:xfrm>
            <a:off x="211400" y="425200"/>
            <a:ext cx="8133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Příklad: Implementujeme ADT CharSet. Pro vnitřní reprezentaci použijeme typ String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72" name="Google Shape;37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6213" y="2350576"/>
            <a:ext cx="3117575" cy="192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48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48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48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381" name="Google Shape;381;p48"/>
          <p:cNvSpPr txBox="1"/>
          <p:nvPr/>
        </p:nvSpPr>
        <p:spPr>
          <a:xfrm>
            <a:off x="221725" y="146350"/>
            <a:ext cx="8035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Příklad:</a:t>
            </a: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Balíček karet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2" name="Google Shape;382;p48"/>
          <p:cNvSpPr txBox="1"/>
          <p:nvPr/>
        </p:nvSpPr>
        <p:spPr>
          <a:xfrm>
            <a:off x="588725" y="584950"/>
            <a:ext cx="8432400" cy="42795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/**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* Card represents an immutable playing card.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* suit : {Clubs,Diamonds,Hearts,Spades} // barvy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* value : {Ace,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,...,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,Jack,Queen,King} // typy karet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1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Card {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private int index;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// Abstraction function </a:t>
            </a:r>
            <a:r>
              <a:rPr lang="en" sz="11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is</a:t>
            </a:r>
            <a:endParaRPr sz="1100" b="1">
              <a:solidFill>
                <a:srgbClr val="000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//     suit = S(index div 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 where S(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)=Clubs,S(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)=Diamonds,S(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)=Hearts,S(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)=Spades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//     value = V(index mod 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 where V(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)=Ace, V(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)=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, ..., V(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)=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,V(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)=Jack,V(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)=Queen,V(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)=King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// Rep invariant </a:t>
            </a:r>
            <a:r>
              <a:rPr lang="en" sz="11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is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//     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0 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&lt;= index &lt;= 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51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private void checkRep() {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1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(index &lt; 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0 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|| index &gt; </a:t>
            </a: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51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throw new RuntimeException(</a:t>
            </a:r>
            <a:r>
              <a:rPr lang="en" sz="1100" b="1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"card index out of range"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public Card(CardSuit barva, CardValue value) {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... // initialize Card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checkRep();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...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5080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49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49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9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391" name="Google Shape;391;p49"/>
          <p:cNvSpPr txBox="1"/>
          <p:nvPr/>
        </p:nvSpPr>
        <p:spPr>
          <a:xfrm>
            <a:off x="4213950" y="110700"/>
            <a:ext cx="4930200" cy="48804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88900" marR="88900" lvl="0" indent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RatNum {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final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numer;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final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denom;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100" b="1">
                <a:solidFill>
                  <a:srgbClr val="3F7F5F"/>
                </a:solidFill>
                <a:latin typeface="Consolas"/>
                <a:ea typeface="Consolas"/>
                <a:cs typeface="Consolas"/>
                <a:sym typeface="Consolas"/>
              </a:rPr>
              <a:t>// Rep invariant:</a:t>
            </a:r>
            <a: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100" b="1">
                <a:solidFill>
                  <a:srgbClr val="3F7F5F"/>
                </a:solidFill>
                <a:latin typeface="Consolas"/>
                <a:ea typeface="Consolas"/>
                <a:cs typeface="Consolas"/>
                <a:sym typeface="Consolas"/>
              </a:rPr>
              <a:t>//   denom &gt; 0</a:t>
            </a:r>
            <a: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100" b="1">
                <a:solidFill>
                  <a:srgbClr val="3F7F5F"/>
                </a:solidFill>
                <a:latin typeface="Consolas"/>
                <a:ea typeface="Consolas"/>
                <a:cs typeface="Consolas"/>
                <a:sym typeface="Consolas"/>
              </a:rPr>
              <a:t>//   numer/denom is in reduced form</a:t>
            </a:r>
            <a: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100" b="1">
                <a:solidFill>
                  <a:srgbClr val="3F7F5F"/>
                </a:solidFill>
                <a:latin typeface="Consolas"/>
                <a:ea typeface="Consolas"/>
                <a:cs typeface="Consolas"/>
                <a:sym typeface="Consolas"/>
              </a:rPr>
              <a:t>// Abstraction Function:</a:t>
            </a:r>
            <a: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100" b="1">
                <a:solidFill>
                  <a:srgbClr val="3F7F5F"/>
                </a:solidFill>
                <a:latin typeface="Consolas"/>
                <a:ea typeface="Consolas"/>
                <a:cs typeface="Consolas"/>
                <a:sym typeface="Consolas"/>
              </a:rPr>
              <a:t>//   represents the rational number numer / denom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RatNum(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n) {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numer = n;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denom = 1;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checkRep();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RatNum(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n,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d)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throws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ArithmeticException{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3F7F5F"/>
                </a:solidFill>
                <a:latin typeface="Consolas"/>
                <a:ea typeface="Consolas"/>
                <a:cs typeface="Consolas"/>
                <a:sym typeface="Consolas"/>
              </a:rPr>
              <a:t>// reduce ratio to lowest terms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g = gcd(n, d);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n = n / g;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d = d / g;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3F7F5F"/>
                </a:solidFill>
                <a:latin typeface="Consolas"/>
                <a:ea typeface="Consolas"/>
                <a:cs typeface="Consolas"/>
                <a:sym typeface="Consolas"/>
              </a:rPr>
              <a:t>// make denominator positive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(d &lt; 0) {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    numer = -n;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    denom = -d;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} </a:t>
            </a:r>
            <a:r>
              <a:rPr lang="en" sz="11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    numer = n;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    denom = d;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     checkRep();    }</a:t>
            </a:r>
            <a:b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solidFill>
                <a:srgbClr val="00008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2" name="Google Shape;392;p49"/>
          <p:cNvSpPr txBox="1"/>
          <p:nvPr/>
        </p:nvSpPr>
        <p:spPr>
          <a:xfrm>
            <a:off x="127975" y="211725"/>
            <a:ext cx="4161000" cy="12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Příklad ADT pro reprezentaci racionálních čísel =&gt;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Páry jako např.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(2,4)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a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(18,12)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nepatří do RI prostoru (mezi Rep Invarianty), protože nejsou v prvočíselném rozkladu jak je vyžadováno (</a:t>
            </a:r>
            <a:r>
              <a:rPr lang="en" b="1">
                <a:solidFill>
                  <a:srgbClr val="3F7F5F"/>
                </a:solidFill>
                <a:latin typeface="Proxima Nova"/>
                <a:ea typeface="Proxima Nova"/>
                <a:cs typeface="Proxima Nova"/>
                <a:sym typeface="Proxima Nova"/>
              </a:rPr>
              <a:t>numer/denom is in reduced form)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93" name="Google Shape;393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25" y="2006391"/>
            <a:ext cx="4333799" cy="2914833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49"/>
          <p:cNvSpPr/>
          <p:nvPr/>
        </p:nvSpPr>
        <p:spPr>
          <a:xfrm>
            <a:off x="44525" y="3945725"/>
            <a:ext cx="1414800" cy="352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80000"/>
                </a:solidFill>
              </a:rPr>
              <a:t>RI - Rep Invarianty = validní reprezentace</a:t>
            </a:r>
            <a:endParaRPr sz="1000" b="1">
              <a:solidFill>
                <a:srgbClr val="980000"/>
              </a:solidFill>
            </a:endParaRPr>
          </a:p>
        </p:txBody>
      </p:sp>
      <p:sp>
        <p:nvSpPr>
          <p:cNvPr id="395" name="Google Shape;395;p49"/>
          <p:cNvSpPr/>
          <p:nvPr/>
        </p:nvSpPr>
        <p:spPr>
          <a:xfrm>
            <a:off x="549250" y="4418400"/>
            <a:ext cx="1705200" cy="572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80000"/>
                </a:solidFill>
              </a:rPr>
              <a:t>AF - abstraktní funce = mapuje validní reprezentace do R</a:t>
            </a:r>
            <a:endParaRPr sz="1000" b="1">
              <a:solidFill>
                <a:srgbClr val="980000"/>
              </a:solidFill>
            </a:endParaRPr>
          </a:p>
        </p:txBody>
      </p:sp>
      <p:sp>
        <p:nvSpPr>
          <p:cNvPr id="396" name="Google Shape;396;p49"/>
          <p:cNvSpPr/>
          <p:nvPr/>
        </p:nvSpPr>
        <p:spPr>
          <a:xfrm>
            <a:off x="2583900" y="4348525"/>
            <a:ext cx="1705200" cy="572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4E13"/>
                </a:solidFill>
              </a:rPr>
              <a:t>Abstraktní bariéra zajišťující nezávislost reprezentace</a:t>
            </a:r>
            <a:endParaRPr sz="1000" b="1">
              <a:solidFill>
                <a:srgbClr val="274E13"/>
              </a:solidFill>
            </a:endParaRPr>
          </a:p>
        </p:txBody>
      </p:sp>
      <p:cxnSp>
        <p:nvCxnSpPr>
          <p:cNvPr id="397" name="Google Shape;397;p49"/>
          <p:cNvCxnSpPr/>
          <p:nvPr/>
        </p:nvCxnSpPr>
        <p:spPr>
          <a:xfrm rot="10800000" flipH="1">
            <a:off x="2254675" y="3221050"/>
            <a:ext cx="80400" cy="332100"/>
          </a:xfrm>
          <a:prstGeom prst="straightConnector1">
            <a:avLst/>
          </a:prstGeom>
          <a:noFill/>
          <a:ln w="28575" cap="flat" cmpd="sng">
            <a:solidFill>
              <a:srgbClr val="85200C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0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ADT Závěry  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403" name="Google Shape;403;p50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50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50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407" name="Google Shape;407;p50"/>
          <p:cNvSpPr txBox="1"/>
          <p:nvPr/>
        </p:nvSpPr>
        <p:spPr>
          <a:xfrm>
            <a:off x="500550" y="757500"/>
            <a:ext cx="8520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sz="1800" b="1">
              <a:solidFill>
                <a:srgbClr val="222222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8" name="Google Shape;408;p50"/>
          <p:cNvSpPr txBox="1"/>
          <p:nvPr/>
        </p:nvSpPr>
        <p:spPr>
          <a:xfrm>
            <a:off x="311700" y="563675"/>
            <a:ext cx="8520600" cy="3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Invarianta je vlastnost, která je vždy splněna na dané instanci ADT po celý jeho životní cyklus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Dobrý ADT si drží své vlastní invarianty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Creators a Producers nejdříve inicializují Invarianty a Observers a Mutators je poté drží.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Rep invarianty specifikují validní hodnoty reprezentace a jsou kontrolovány v runtime speciální metodou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checkRep()</a:t>
            </a: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, která do jisté míry nahrazuje preconditions.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Abstraktní funkce mapují konkrétní reprezentace na abstraktní hodnoty, které reprezentují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Zpřístupnění reprezentace (</a:t>
            </a:r>
            <a:r>
              <a:rPr lang="en" b="1" i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Representation exposure</a:t>
            </a: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) je ohrožením pro nezávislost reprezentace (</a:t>
            </a:r>
            <a:r>
              <a:rPr lang="en" b="1" i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Representation independence</a:t>
            </a: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) a zachování invariant (</a:t>
            </a:r>
            <a:r>
              <a:rPr lang="en" b="1" i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Invariant preservation)</a:t>
            </a:r>
            <a:r>
              <a:rPr lang="en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 b="1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ADT Rep Invarianty = kuchařka jak vytvářet abstraktní datové typy tak:</a:t>
            </a:r>
            <a:endParaRPr b="1">
              <a:solidFill>
                <a:srgbClr val="333333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roxima Nova"/>
              <a:buAutoNum type="alphaLcPeriod"/>
            </a:pPr>
            <a:r>
              <a:rPr lang="en" b="1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aby se minimalizovaly možnosti vzniku chyb</a:t>
            </a:r>
            <a:endParaRPr b="1">
              <a:solidFill>
                <a:srgbClr val="333333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Proxima Nova"/>
              <a:buAutoNum type="alphaLcPeriod"/>
            </a:pPr>
            <a:r>
              <a:rPr lang="en" b="1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kód byl srozumitelný </a:t>
            </a:r>
            <a:endParaRPr b="1">
              <a:solidFill>
                <a:srgbClr val="333333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1400"/>
              <a:buFont typeface="Proxima Nova"/>
              <a:buAutoNum type="alphaLcPeriod"/>
            </a:pPr>
            <a:r>
              <a:rPr lang="en" b="1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kód byl připravený na změny.</a:t>
            </a:r>
            <a:endParaRPr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9" name="Google Shape;409;p50"/>
          <p:cNvSpPr txBox="1"/>
          <p:nvPr/>
        </p:nvSpPr>
        <p:spPr>
          <a:xfrm>
            <a:off x="152400" y="4541725"/>
            <a:ext cx="81357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b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REFERENCE: </a:t>
            </a:r>
            <a:r>
              <a:rPr lang="en" sz="1000" b="1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https://ocw.mit.edu/ans7870/6/6.005/s16/classes/13-abstraction-functions-rep-invariants/#rep_invariant_and_abstraction_function</a:t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Abstraktní Datový Typ (ADT) - datová abstrakce</a:t>
            </a:r>
            <a:endParaRPr sz="2400"/>
          </a:p>
        </p:txBody>
      </p:sp>
      <p:sp>
        <p:nvSpPr>
          <p:cNvPr id="122" name="Google Shape;122;p27"/>
          <p:cNvSpPr txBox="1"/>
          <p:nvPr/>
        </p:nvSpPr>
        <p:spPr>
          <a:xfrm>
            <a:off x="305150" y="633600"/>
            <a:ext cx="8333100" cy="42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Odděluje abstraktní vlastnosti datového typu od jeho implementace. Abstraktní vlastnosti jsou ty, které jsou viditelné a měl bych je brát v potaz v kódu, ve kterém abstraktní datový typ používám. Konkrétní implementace je schovaná a mohu ji bez dopadu na tento kód měnit.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Hlavním reprezentantem datové abstrakce je </a:t>
            </a:r>
            <a:r>
              <a:rPr lang="en" b="1" i="1">
                <a:latin typeface="Proxima Nova"/>
                <a:ea typeface="Proxima Nova"/>
                <a:cs typeface="Proxima Nova"/>
                <a:sym typeface="Proxima Nova"/>
              </a:rPr>
              <a:t>Abstraktní Datový Typ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b="1" i="1">
                <a:latin typeface="Proxima Nova"/>
                <a:ea typeface="Proxima Nova"/>
                <a:cs typeface="Proxima Nova"/>
                <a:sym typeface="Proxima Nova"/>
              </a:rPr>
              <a:t>(ADT)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. ADT je matematický model pro datový typ definovaný množinou hodnot a operací nad těmito hodnotami, které splňují definované axiomy. Ekvivalentní k algebraické struktuře v abstraktní algebře.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1200" i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 i="1">
                <a:latin typeface="Proxima Nova"/>
                <a:ea typeface="Proxima Nova"/>
                <a:cs typeface="Proxima Nova"/>
                <a:sym typeface="Proxima Nova"/>
              </a:rPr>
              <a:t>Příklady: </a:t>
            </a:r>
            <a:endParaRPr sz="1200" i="1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Typ Integer je ADT definovaný hodnotami </a:t>
            </a:r>
            <a:r>
              <a:rPr lang="en" sz="120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…, −2, −1, 0, 1, 2, … a operacemi   + , - , /, &lt;,&gt;,= které splňují axiomy asociativity, komutativity atd. V programovacích jazycích např. typ </a:t>
            </a:r>
            <a:r>
              <a:rPr lang="en" sz="1200" i="1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boolean, float </a:t>
            </a:r>
            <a:r>
              <a:rPr lang="en" sz="120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atd. reprezentuje tzv.  ADT. </a:t>
            </a:r>
            <a:endParaRPr sz="12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 objektově orientovaném programování jsou třídy reprezentantem datové abstrakce - zapouzdřují přístup k datům (encapsulation) a poskytují pouze část dat (information hiding)</a:t>
            </a:r>
            <a:endParaRPr sz="12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Typy z collection API jako </a:t>
            </a:r>
            <a:r>
              <a:rPr lang="en" sz="1200" i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Collection, List, Set, Map</a:t>
            </a: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jsou příkladem datové abstrakce - předepisují práci s datovou strukturou pomocí API a definuje princip práce s daty.</a:t>
            </a:r>
            <a:endParaRPr sz="1200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Font typeface="Proxima Nova"/>
              <a:buChar char="●"/>
            </a:pP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RDBMS používájí abstrakci tabulky, které má záznamy (</a:t>
            </a:r>
            <a:r>
              <a:rPr lang="en" sz="1200" i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Row</a:t>
            </a: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) a sloupečky (</a:t>
            </a:r>
            <a:r>
              <a:rPr lang="en" sz="1200" i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Column</a:t>
            </a:r>
            <a:r>
              <a:rPr lang="en" sz="120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). Uživatel je odstíněn</a:t>
            </a:r>
            <a:endParaRPr sz="1100">
              <a:solidFill>
                <a:srgbClr val="545454"/>
              </a:solidFill>
              <a:highlight>
                <a:srgbClr val="FFFFFF"/>
              </a:highlight>
            </a:endParaRPr>
          </a:p>
        </p:txBody>
      </p:sp>
      <p:sp>
        <p:nvSpPr>
          <p:cNvPr id="123" name="Google Shape;123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Mutable a immutable ADT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29" name="Google Shape;129;p28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8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8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33" name="Google Shape;133;p28"/>
          <p:cNvSpPr txBox="1"/>
          <p:nvPr/>
        </p:nvSpPr>
        <p:spPr>
          <a:xfrm>
            <a:off x="304800" y="846025"/>
            <a:ext cx="8340000" cy="16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Typy, vestavěné nebo uživatelem definované, lze klasifikovat jako: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b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mutable (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měnitelné</a:t>
            </a:r>
            <a:r>
              <a:rPr lang="en" b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b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immutable (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neměnné</a:t>
            </a:r>
            <a:r>
              <a:rPr lang="en" b="1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Mutable typy lze změnit, to znamená, že poskytují operace, které při spuštění způsobují, že výsledky dalších operací na stejném objektu dávají různé výsledky.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=&gt; </a:t>
            </a:r>
            <a:r>
              <a:rPr lang="en"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Date </a:t>
            </a: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 mutable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, protože můžete volat </a:t>
            </a:r>
            <a:r>
              <a:rPr lang="en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setMonth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a sledovat změnu pomocí operace </a:t>
            </a:r>
            <a:r>
              <a:rPr lang="en"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getMonth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=&gt; </a:t>
            </a:r>
            <a:r>
              <a:rPr lang="en"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String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je neměnný, protože jeho operace vytvářejí nové objekty </a:t>
            </a:r>
            <a:r>
              <a:rPr lang="en"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String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spíše než by měnily existující. </a:t>
            </a:r>
            <a:endParaRPr i="1"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1100"/>
              </a:spcAft>
              <a:buNone/>
            </a:pPr>
            <a:endParaRPr sz="1200">
              <a:solidFill>
                <a:srgbClr val="262626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9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Mutabilita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39" name="Google Shape;139;p29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9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9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43" name="Google Shape;143;p29"/>
          <p:cNvSpPr txBox="1"/>
          <p:nvPr/>
        </p:nvSpPr>
        <p:spPr>
          <a:xfrm>
            <a:off x="211400" y="617450"/>
            <a:ext cx="69717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Mutable (měnitelné) objekty jsou takové, které obsahují metody, které modifikují hodnotu objektu.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String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je immutable, tedy např. při přidání znaků na konec se vždy vytváří nový String.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4" name="Google Shape;144;p29"/>
          <p:cNvSpPr txBox="1"/>
          <p:nvPr/>
        </p:nvSpPr>
        <p:spPr>
          <a:xfrm>
            <a:off x="304800" y="1671725"/>
            <a:ext cx="5658300" cy="479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 s = </a:t>
            </a:r>
            <a:r>
              <a:rPr lang="en" sz="1200" b="1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"a"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 = s.concat(</a:t>
            </a:r>
            <a:r>
              <a:rPr lang="en" sz="1200" b="1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"b"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); </a:t>
            </a: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// s+="b" and s=s+"b" also mean the same thing</a:t>
            </a:r>
            <a:endParaRPr sz="1200">
              <a:solidFill>
                <a:srgbClr val="00008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45" name="Google Shape;14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1450" y="1311462"/>
            <a:ext cx="2189700" cy="156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9"/>
          <p:cNvSpPr txBox="1"/>
          <p:nvPr/>
        </p:nvSpPr>
        <p:spPr>
          <a:xfrm>
            <a:off x="211400" y="2956496"/>
            <a:ext cx="6771900" cy="2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StringBuilder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je mutable. Tedy i přidání znaků na konec modifikuje originální objekt.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7" name="Google Shape;147;p29"/>
          <p:cNvSpPr txBox="1"/>
          <p:nvPr/>
        </p:nvSpPr>
        <p:spPr>
          <a:xfrm>
            <a:off x="304800" y="3331413"/>
            <a:ext cx="5658300" cy="479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StringBuilder sb =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new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StringBuilder(</a:t>
            </a:r>
            <a:r>
              <a:rPr lang="en" sz="1200" b="1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"a"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sb.append(</a:t>
            </a:r>
            <a:r>
              <a:rPr lang="en" sz="1200" b="1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"b"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48" name="Google Shape;14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7775" y="3506350"/>
            <a:ext cx="2304225" cy="135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Mutabilita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54" name="Google Shape;154;p30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30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0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8" name="Google Shape;158;p30"/>
          <p:cNvSpPr txBox="1"/>
          <p:nvPr/>
        </p:nvSpPr>
        <p:spPr>
          <a:xfrm>
            <a:off x="304800" y="683400"/>
            <a:ext cx="81678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Rozdíl mezi mutable a immutable typy začne být evidentní ve chvíli, kdy máme víc jak jednu referenci na objekt. Např. když </a:t>
            </a:r>
            <a:r>
              <a:rPr lang="en" i="1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t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ukazuje na stejný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String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jako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a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tb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ukazuje na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StringBuilder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jako </a:t>
            </a:r>
            <a:r>
              <a:rPr lang="en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sb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tak: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9" name="Google Shape;159;p30"/>
          <p:cNvSpPr txBox="1"/>
          <p:nvPr/>
        </p:nvSpPr>
        <p:spPr>
          <a:xfrm>
            <a:off x="369500" y="1668038"/>
            <a:ext cx="3725100" cy="8058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 t = s;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 = t + </a:t>
            </a:r>
            <a:r>
              <a:rPr lang="en" sz="1200" b="1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"c"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StringBuilder tb = sb;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tb.append(</a:t>
            </a:r>
            <a:r>
              <a:rPr lang="en" sz="1200" b="1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"c"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60" name="Google Shape;16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2427" y="2980450"/>
            <a:ext cx="5836510" cy="1457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Rizika mutability - předávání mutable parametrů</a:t>
            </a:r>
            <a:endParaRPr sz="2400"/>
          </a:p>
        </p:txBody>
      </p:sp>
      <p:pic>
        <p:nvPicPr>
          <p:cNvPr id="166" name="Google Shape;166;p31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31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1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70" name="Google Shape;170;p31"/>
          <p:cNvSpPr txBox="1"/>
          <p:nvPr/>
        </p:nvSpPr>
        <p:spPr>
          <a:xfrm>
            <a:off x="336800" y="1067525"/>
            <a:ext cx="4095000" cy="1263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static int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sumOdd(List&lt;</a:t>
            </a:r>
            <a:r>
              <a:rPr lang="en" sz="120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 list)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sum = </a:t>
            </a:r>
            <a:r>
              <a:rPr lang="en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x : list)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If (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x%2 != 0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sum += x;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sum;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1" name="Google Shape;171;p31"/>
          <p:cNvSpPr txBox="1"/>
          <p:nvPr/>
        </p:nvSpPr>
        <p:spPr>
          <a:xfrm>
            <a:off x="176400" y="3981175"/>
            <a:ext cx="8791200" cy="10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=&gt; Náchylné na chyby: </a:t>
            </a:r>
            <a:r>
              <a:rPr lang="en" dirty="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Implementátor </a:t>
            </a:r>
            <a:r>
              <a:rPr lang="en" dirty="0" smtClean="0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sum­</a:t>
            </a:r>
            <a:r>
              <a:rPr lang="cs-CZ" dirty="0" err="1" smtClean="0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OddAbs</a:t>
            </a:r>
            <a:r>
              <a:rPr lang="en" dirty="0" smtClean="0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()</a:t>
            </a:r>
            <a:r>
              <a:rPr lang="en" dirty="0" smtClean="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dirty="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chtěl jen dodržet princip DRY a nechtěl vytvářet drahou kopii celého seznamu. Bohužel bez znalosti implementace nelze tuto “zradu” odhalit</a:t>
            </a:r>
            <a:endParaRPr dirty="0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2" name="Google Shape;172;p31"/>
          <p:cNvSpPr txBox="1"/>
          <p:nvPr/>
        </p:nvSpPr>
        <p:spPr>
          <a:xfrm>
            <a:off x="336799" y="732513"/>
            <a:ext cx="41868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 b="1" dirty="0">
                <a:solidFill>
                  <a:srgbClr val="FF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[1] </a:t>
            </a:r>
            <a:r>
              <a:rPr lang="en" dirty="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Vytvoříme metodu, která </a:t>
            </a:r>
            <a:r>
              <a:rPr lang="en" dirty="0" smtClean="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sečte</a:t>
            </a:r>
            <a:r>
              <a:rPr lang="cs-CZ" dirty="0" smtClean="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liché</a:t>
            </a:r>
            <a:r>
              <a:rPr lang="en" dirty="0" smtClean="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dirty="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hodnoty v listu</a:t>
            </a:r>
            <a:endParaRPr dirty="0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3" name="Google Shape;173;p31"/>
          <p:cNvSpPr txBox="1"/>
          <p:nvPr/>
        </p:nvSpPr>
        <p:spPr>
          <a:xfrm>
            <a:off x="4639725" y="1684863"/>
            <a:ext cx="4289400" cy="11514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static int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sumOddAbs(List&lt;</a:t>
            </a:r>
            <a:r>
              <a:rPr lang="en" sz="1200" dirty="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&gt; list){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i = </a:t>
            </a:r>
            <a:r>
              <a:rPr lang="en" sz="12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; i &lt; </a:t>
            </a:r>
            <a:r>
              <a:rPr lang="en" sz="1200" dirty="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.size(); ++i)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	list.set(i, Math.abs(list.get(i)));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 dirty="0" smtClean="0">
                <a:latin typeface="Consolas"/>
                <a:ea typeface="Consolas"/>
                <a:cs typeface="Consolas"/>
                <a:sym typeface="Consolas"/>
              </a:rPr>
              <a:t>sumOdd(list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4" name="Google Shape;174;p31"/>
          <p:cNvSpPr txBox="1"/>
          <p:nvPr/>
        </p:nvSpPr>
        <p:spPr>
          <a:xfrm>
            <a:off x="336800" y="3142113"/>
            <a:ext cx="4617000" cy="10374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main(String[] args) {</a:t>
            </a:r>
            <a:endParaRPr sz="1200" i="1" dirty="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List&lt;</a:t>
            </a:r>
            <a:r>
              <a:rPr lang="en" sz="1200" dirty="0">
                <a:solidFill>
                  <a:srgbClr val="20999D"/>
                </a:solidFill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&gt; myData = Arrays.asList(-</a:t>
            </a:r>
            <a:r>
              <a:rPr lang="en" sz="12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,-</a:t>
            </a:r>
            <a:r>
              <a:rPr lang="en" sz="12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,-</a:t>
            </a:r>
            <a:r>
              <a:rPr lang="en" sz="12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2,1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 dirty="0" smtClean="0">
                <a:latin typeface="Consolas"/>
                <a:ea typeface="Consolas"/>
                <a:cs typeface="Consolas"/>
                <a:sym typeface="Consolas"/>
              </a:rPr>
              <a:t>System.out.println(sum</a:t>
            </a:r>
            <a:r>
              <a:rPr lang="cs-CZ" sz="1200" dirty="0" err="1" smtClean="0">
                <a:latin typeface="Consolas"/>
                <a:ea typeface="Consolas"/>
                <a:cs typeface="Consolas"/>
                <a:sym typeface="Consolas"/>
              </a:rPr>
              <a:t>Odd</a:t>
            </a:r>
            <a:r>
              <a:rPr lang="en" sz="1200" dirty="0" smtClean="0">
                <a:latin typeface="Consolas"/>
                <a:ea typeface="Consolas"/>
                <a:cs typeface="Consolas"/>
                <a:sym typeface="Consolas"/>
              </a:rPr>
              <a:t>Abs(myData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));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System.out.println(sum(myData));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5" name="Google Shape;175;p31"/>
          <p:cNvSpPr txBox="1"/>
          <p:nvPr/>
        </p:nvSpPr>
        <p:spPr>
          <a:xfrm>
            <a:off x="4537300" y="875350"/>
            <a:ext cx="46170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[2]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Vytvoříme metodu pro sečtení absolutních hodnot v seznamu. Abychom dodrželi principy DRY, tak přepoužijeme metodu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sum()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a nemuseli draze vytvářet list znovu, tak modifikujeme původní list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6" name="Google Shape;176;p31"/>
          <p:cNvSpPr txBox="1"/>
          <p:nvPr/>
        </p:nvSpPr>
        <p:spPr>
          <a:xfrm>
            <a:off x="336800" y="2794125"/>
            <a:ext cx="37497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[3] </a:t>
            </a:r>
            <a:r>
              <a:rPr lang="en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Po čase někdo jiný metody použije</a:t>
            </a:r>
            <a:endParaRPr/>
          </a:p>
        </p:txBody>
      </p:sp>
      <p:sp>
        <p:nvSpPr>
          <p:cNvPr id="177" name="Google Shape;177;p31"/>
          <p:cNvSpPr txBox="1"/>
          <p:nvPr/>
        </p:nvSpPr>
        <p:spPr>
          <a:xfrm>
            <a:off x="5922400" y="3314825"/>
            <a:ext cx="5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sz="1800"/>
          </a:p>
        </p:txBody>
      </p:sp>
      <p:sp>
        <p:nvSpPr>
          <p:cNvPr id="178" name="Google Shape;178;p31"/>
          <p:cNvSpPr txBox="1"/>
          <p:nvPr/>
        </p:nvSpPr>
        <p:spPr>
          <a:xfrm>
            <a:off x="5922400" y="2988500"/>
            <a:ext cx="2943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i="1" dirty="0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Pozn: Java ArrayList je mutable. Ale např. </a:t>
            </a:r>
            <a:r>
              <a:rPr lang="en" sz="1000" i="1" dirty="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Collections.unmodifiableList(list) </a:t>
            </a:r>
            <a:r>
              <a:rPr lang="en" sz="1000" i="1" dirty="0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vrací ale immutable list </a:t>
            </a:r>
            <a:endParaRPr sz="1000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Rizika mutability - vracení mutable parametrů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84" name="Google Shape;184;p32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2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2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88" name="Google Shape;188;p32"/>
          <p:cNvSpPr txBox="1"/>
          <p:nvPr/>
        </p:nvSpPr>
        <p:spPr>
          <a:xfrm>
            <a:off x="4104425" y="586350"/>
            <a:ext cx="4762800" cy="1290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static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Date startOfSpring()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askExternalService();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partyPlanning()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Date partyDate = startOfSpring();</a:t>
            </a:r>
            <a:endParaRPr sz="1200" i="1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9" name="Google Shape;189;p32"/>
          <p:cNvSpPr txBox="1"/>
          <p:nvPr/>
        </p:nvSpPr>
        <p:spPr>
          <a:xfrm>
            <a:off x="251400" y="442200"/>
            <a:ext cx="4076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Tato metoda vrací první jarní den (volá externí službu) na objektu Java 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Date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(je mutable)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0" name="Google Shape;190;p32"/>
          <p:cNvSpPr txBox="1"/>
          <p:nvPr/>
        </p:nvSpPr>
        <p:spPr>
          <a:xfrm>
            <a:off x="4104425" y="1946263"/>
            <a:ext cx="4762800" cy="11448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static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Date startOfSpring()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(lastAnswer ==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null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lastAnswer = askExternalService();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lastAnswer;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private static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Date lastAnswer = </a:t>
            </a: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null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1" name="Google Shape;191;p32"/>
          <p:cNvSpPr txBox="1"/>
          <p:nvPr/>
        </p:nvSpPr>
        <p:spPr>
          <a:xfrm>
            <a:off x="226350" y="2081600"/>
            <a:ext cx="3731400" cy="5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Pak se vývojář rozhodne, že bude odpověď ze služby cachovat, aby ji příliš nezatěžoval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2" name="Google Shape;192;p32"/>
          <p:cNvSpPr txBox="1"/>
          <p:nvPr/>
        </p:nvSpPr>
        <p:spPr>
          <a:xfrm>
            <a:off x="4104425" y="3160975"/>
            <a:ext cx="4762800" cy="1290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partyPlanning()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Date partyDate1 = startOfSpring();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partyDate1.setMonth(partyDate1.getMonth() + </a:t>
            </a:r>
            <a:r>
              <a:rPr lang="en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Date partyDate2 = startOfSpring(); 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 vrátilo posunuté o měsíc</a:t>
            </a:r>
            <a:endParaRPr sz="1200" i="1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b="1">
              <a:solidFill>
                <a:srgbClr val="00008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3" name="Google Shape;193;p32"/>
          <p:cNvSpPr txBox="1"/>
          <p:nvPr/>
        </p:nvSpPr>
        <p:spPr>
          <a:xfrm>
            <a:off x="251400" y="3329250"/>
            <a:ext cx="36813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 druhý vývojář se rozhodne, že posune party o jeden měsíc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114200" y="4400275"/>
            <a:ext cx="8715000" cy="7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=&gt; Náchylné na chyby a n</a:t>
            </a:r>
            <a:r>
              <a:rPr lang="en" b="1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áročné na změny</a:t>
            </a: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Je vytvořen kód, který jen čeká na zavlečení chyby. Dva vývojáři provedli dvě úpravy což vyústilo v chybu 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>
            <a:spLocks noGrp="1"/>
          </p:cNvSpPr>
          <p:nvPr>
            <p:ph type="title"/>
          </p:nvPr>
        </p:nvSpPr>
        <p:spPr>
          <a:xfrm>
            <a:off x="211400" y="110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Rizika mutability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00" name="Google Shape;200;p33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81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3" descr="daum_equation_15037256465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5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3" descr="daum_equation_15037256996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52916" y="4991100"/>
            <a:ext cx="4284" cy="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04" name="Google Shape;204;p33"/>
          <p:cNvSpPr txBox="1"/>
          <p:nvPr/>
        </p:nvSpPr>
        <p:spPr>
          <a:xfrm>
            <a:off x="211400" y="532425"/>
            <a:ext cx="8520600" cy="47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Mutable typy jsou “mocnější” z hlediska funkcionality a zpravidla mají i lepší performance - immutable typy při většině volání vytvářejí kopie.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Proč tedy vůbec používat immutable typy?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immutable typy jsou méně náchylné pro vznik bugů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u mutable typů vzniká velké množství chyb kvůli tzv. Aliasingu - na ten samý objekt se odkazujeme z různých míst kódu. 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kód s immutable typy je jednodušší na pochopení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čtenář kódu nemusí studovat implementaci, aby zjistil co se vlastně děje na pozadí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kód s immutable typy i vlastní immutable typ je jednodušší na upravování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- jestliže mám pod kontrolou co se děje na pozadí v kódu, tak je mnohem bezpečnější zasahovat do již hotového kódu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Proxima Nova"/>
              <a:buChar char="●"/>
            </a:pPr>
            <a:r>
              <a:rPr lang="en" b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Mutable objekty zesložiťují kontrakt a zhoršují reuse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při přepoužití musím zpravidla zasahovat mnohem hlouběji do kódu a řešit situace Aliasingu.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když obecné doporučení je používat immutable typy, tak jsou určité situace, kdy je výhodnější použít mutable typ (např. z performance důvodů) a existují užitečné mutable typy jako např: ArrayList,  Hashtable z </a:t>
            </a:r>
            <a:r>
              <a:rPr lang="en" i="1">
                <a:solidFill>
                  <a:srgbClr val="333333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Java Collections API</a:t>
            </a: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endParaRPr i="1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Collections API poskytuje metody, které vrací immutable varianty: např. </a:t>
            </a:r>
            <a:r>
              <a:rPr lang="en" i="1">
                <a:solidFill>
                  <a:srgbClr val="333333"/>
                </a:solidFill>
                <a:highlight>
                  <a:srgbClr val="F5F5F5"/>
                </a:highlight>
                <a:latin typeface="Proxima Nova"/>
                <a:ea typeface="Proxima Nova"/>
                <a:cs typeface="Proxima Nova"/>
                <a:sym typeface="Proxima Nova"/>
              </a:rPr>
              <a:t>Collections.unmodifiableList</a:t>
            </a:r>
            <a:endParaRPr i="1">
              <a:solidFill>
                <a:srgbClr val="333333"/>
              </a:solidFill>
              <a:highlight>
                <a:srgbClr val="F5F5F5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200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600"/>
              </a:spcAft>
              <a:buNone/>
            </a:pPr>
            <a:endParaRPr sz="1200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3669</Words>
  <Application>Microsoft Office PowerPoint</Application>
  <PresentationFormat>Předvádění na obrazovce (16:9)</PresentationFormat>
  <Paragraphs>368</Paragraphs>
  <Slides>26</Slides>
  <Notes>26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26</vt:i4>
      </vt:variant>
    </vt:vector>
  </HeadingPairs>
  <TitlesOfParts>
    <vt:vector size="32" baseType="lpstr">
      <vt:lpstr>Proxima Nova</vt:lpstr>
      <vt:lpstr>Arial</vt:lpstr>
      <vt:lpstr>Consolas</vt:lpstr>
      <vt:lpstr>Verdana</vt:lpstr>
      <vt:lpstr>Simple Light</vt:lpstr>
      <vt:lpstr>Spearmint</vt:lpstr>
      <vt:lpstr>Prezentace aplikace PowerPoint</vt:lpstr>
      <vt:lpstr>Vlastnosti komplexních systémů</vt:lpstr>
      <vt:lpstr>Abstraktní Datový Typ (ADT) - datová abstrakce</vt:lpstr>
      <vt:lpstr>Mutable a immutable ADT </vt:lpstr>
      <vt:lpstr>Mutabilita </vt:lpstr>
      <vt:lpstr>Mutabilita </vt:lpstr>
      <vt:lpstr>Rizika mutability - předávání mutable parametrů</vt:lpstr>
      <vt:lpstr>Rizika mutability - vracení mutable parametrů </vt:lpstr>
      <vt:lpstr>Rizika mutability </vt:lpstr>
      <vt:lpstr>Klasifikace typů a operací </vt:lpstr>
      <vt:lpstr>Klasifikace typů a operací </vt:lpstr>
      <vt:lpstr>Příklady pro pochopení schéma </vt:lpstr>
      <vt:lpstr>Prezentace aplikace PowerPoint</vt:lpstr>
      <vt:lpstr>Jak navrhovat ADT </vt:lpstr>
      <vt:lpstr>Invarianty  </vt:lpstr>
      <vt:lpstr>Invarianty - kontrola </vt:lpstr>
      <vt:lpstr>ADT - immutable invarianty  </vt:lpstr>
      <vt:lpstr>ADT - immutable invarianty  </vt:lpstr>
      <vt:lpstr>ADT - immutable invarianty  </vt:lpstr>
      <vt:lpstr>ADT - immutable invarianty   </vt:lpstr>
      <vt:lpstr>ADT - Rep(rezentační) invarianty   </vt:lpstr>
      <vt:lpstr>Prezentace aplikace PowerPoint</vt:lpstr>
      <vt:lpstr>Prezentace aplikace PowerPoint</vt:lpstr>
      <vt:lpstr>Prezentace aplikace PowerPoint</vt:lpstr>
      <vt:lpstr>Prezentace aplikace PowerPoint</vt:lpstr>
      <vt:lpstr>ADT Závěry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cp:lastModifiedBy>Administrator</cp:lastModifiedBy>
  <cp:revision>4</cp:revision>
  <dcterms:modified xsi:type="dcterms:W3CDTF">2021-10-11T09:35:00Z</dcterms:modified>
</cp:coreProperties>
</file>